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5" r:id="rId2"/>
    <p:sldId id="267" r:id="rId3"/>
    <p:sldId id="268" r:id="rId4"/>
    <p:sldId id="269" r:id="rId5"/>
    <p:sldId id="270" r:id="rId6"/>
    <p:sldId id="271" r:id="rId7"/>
    <p:sldId id="272"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7" d="100"/>
          <a:sy n="77" d="100"/>
        </p:scale>
        <p:origin x="-1074"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424061088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58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t>2020/4/26</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8" name="Title 1"/>
          <p:cNvSpPr>
            <a:spLocks noGrp="1"/>
          </p:cNvSpPr>
          <p:nvPr>
            <p:ph type="title"/>
          </p:nvPr>
        </p:nvSpPr>
        <p:spPr/>
        <p:txBody>
          <a:bodyPr/>
          <a:lstStyle/>
          <a:p>
            <a:r>
              <a:rPr lang="en-US" altLang="zh-CN" smtClean="0"/>
              <a:t>Click to edit Master title style</a:t>
            </a:r>
            <a:endParaRPr lang="en-US" dirty="0"/>
          </a:p>
        </p:txBody>
      </p:sp>
      <p:sp>
        <p:nvSpPr>
          <p:cNvPr id="1048609"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10" name="Date Placeholder 3"/>
          <p:cNvSpPr>
            <a:spLocks noGrp="1"/>
          </p:cNvSpPr>
          <p:nvPr>
            <p:ph type="dt" sz="half" idx="10"/>
          </p:nvPr>
        </p:nvSpPr>
        <p:spPr/>
        <p:txBody>
          <a:bodyPr/>
          <a:lstStyle/>
          <a:p>
            <a:fld id="{70BC1078-46ED-40F9-8930-935BAD7C2B02}" type="datetimeFigureOut">
              <a:rPr lang="zh-CN" altLang="en-US" smtClean="0"/>
              <a:t>2020/4/26</a:t>
            </a:fld>
            <a:endParaRPr lang="zh-CN" altLang="en-US"/>
          </a:p>
        </p:txBody>
      </p:sp>
      <p:sp>
        <p:nvSpPr>
          <p:cNvPr id="1048611" name="Footer Placeholder 4"/>
          <p:cNvSpPr>
            <a:spLocks noGrp="1"/>
          </p:cNvSpPr>
          <p:nvPr>
            <p:ph type="ftr" sz="quarter" idx="11"/>
          </p:nvPr>
        </p:nvSpPr>
        <p:spPr/>
        <p:txBody>
          <a:bodyPr/>
          <a:lstStyle/>
          <a:p>
            <a:endParaRPr lang="zh-CN" altLang="en-US"/>
          </a:p>
        </p:txBody>
      </p:sp>
      <p:sp>
        <p:nvSpPr>
          <p:cNvPr id="1048612"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2"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593"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94" name="Date Placeholder 3"/>
          <p:cNvSpPr>
            <a:spLocks noGrp="1"/>
          </p:cNvSpPr>
          <p:nvPr>
            <p:ph type="dt" sz="half" idx="10"/>
          </p:nvPr>
        </p:nvSpPr>
        <p:spPr/>
        <p:txBody>
          <a:bodyPr/>
          <a:lstStyle/>
          <a:p>
            <a:fld id="{70BC1078-46ED-40F9-8930-935BAD7C2B02}" type="datetimeFigureOut">
              <a:rPr lang="zh-CN" altLang="en-US" smtClean="0"/>
              <a:t>2020/4/26</a:t>
            </a:fld>
            <a:endParaRPr lang="zh-CN" altLang="en-US"/>
          </a:p>
        </p:txBody>
      </p:sp>
      <p:sp>
        <p:nvSpPr>
          <p:cNvPr id="1048595" name="Footer Placeholder 4"/>
          <p:cNvSpPr>
            <a:spLocks noGrp="1"/>
          </p:cNvSpPr>
          <p:nvPr>
            <p:ph type="ftr" sz="quarter" idx="11"/>
          </p:nvPr>
        </p:nvSpPr>
        <p:spPr/>
        <p:txBody>
          <a:bodyPr/>
          <a:lstStyle/>
          <a:p>
            <a:endParaRPr lang="zh-CN" altLang="en-US"/>
          </a:p>
        </p:txBody>
      </p:sp>
      <p:sp>
        <p:nvSpPr>
          <p:cNvPr id="104859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7" name="Title 1"/>
          <p:cNvSpPr>
            <a:spLocks noGrp="1"/>
          </p:cNvSpPr>
          <p:nvPr>
            <p:ph type="title"/>
          </p:nvPr>
        </p:nvSpPr>
        <p:spPr/>
        <p:txBody>
          <a:bodyPr/>
          <a:lstStyle/>
          <a:p>
            <a:r>
              <a:rPr lang="en-US" altLang="zh-CN" smtClean="0"/>
              <a:t>Click to edit Master title style</a:t>
            </a:r>
            <a:endParaRPr lang="en-US" dirty="0"/>
          </a:p>
        </p:txBody>
      </p:sp>
      <p:sp>
        <p:nvSpPr>
          <p:cNvPr id="1048598"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99" name="Date Placeholder 3"/>
          <p:cNvSpPr>
            <a:spLocks noGrp="1"/>
          </p:cNvSpPr>
          <p:nvPr>
            <p:ph type="dt" sz="half" idx="10"/>
          </p:nvPr>
        </p:nvSpPr>
        <p:spPr/>
        <p:txBody>
          <a:bodyPr/>
          <a:lstStyle/>
          <a:p>
            <a:fld id="{70BC1078-46ED-40F9-8930-935BAD7C2B02}" type="datetimeFigureOut">
              <a:rPr lang="zh-CN" altLang="en-US" smtClean="0"/>
              <a:t>2020/4/26</a:t>
            </a:fld>
            <a:endParaRPr lang="zh-CN" altLang="en-US"/>
          </a:p>
        </p:txBody>
      </p:sp>
      <p:sp>
        <p:nvSpPr>
          <p:cNvPr id="1048600" name="Footer Placeholder 4"/>
          <p:cNvSpPr>
            <a:spLocks noGrp="1"/>
          </p:cNvSpPr>
          <p:nvPr>
            <p:ph type="ftr" sz="quarter" idx="11"/>
          </p:nvPr>
        </p:nvSpPr>
        <p:spPr/>
        <p:txBody>
          <a:bodyPr/>
          <a:lstStyle/>
          <a:p>
            <a:endParaRPr lang="zh-CN" altLang="en-US"/>
          </a:p>
        </p:txBody>
      </p:sp>
      <p:sp>
        <p:nvSpPr>
          <p:cNvPr id="1048601"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3"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1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15" name="Date Placeholder 3"/>
          <p:cNvSpPr>
            <a:spLocks noGrp="1"/>
          </p:cNvSpPr>
          <p:nvPr>
            <p:ph type="dt" sz="half" idx="10"/>
          </p:nvPr>
        </p:nvSpPr>
        <p:spPr/>
        <p:txBody>
          <a:bodyPr/>
          <a:lstStyle/>
          <a:p>
            <a:fld id="{70BC1078-46ED-40F9-8930-935BAD7C2B02}" type="datetimeFigureOut">
              <a:rPr lang="zh-CN" altLang="en-US" smtClean="0"/>
              <a:t>2020/4/26</a:t>
            </a:fld>
            <a:endParaRPr lang="zh-CN" altLang="en-US"/>
          </a:p>
        </p:txBody>
      </p:sp>
      <p:sp>
        <p:nvSpPr>
          <p:cNvPr id="1048616" name="Footer Placeholder 4"/>
          <p:cNvSpPr>
            <a:spLocks noGrp="1"/>
          </p:cNvSpPr>
          <p:nvPr>
            <p:ph type="ftr" sz="quarter" idx="11"/>
          </p:nvPr>
        </p:nvSpPr>
        <p:spPr/>
        <p:txBody>
          <a:bodyPr/>
          <a:lstStyle/>
          <a:p>
            <a:endParaRPr lang="zh-CN" altLang="en-US"/>
          </a:p>
        </p:txBody>
      </p:sp>
      <p:sp>
        <p:nvSpPr>
          <p:cNvPr id="1048617"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8" name="Title 1"/>
          <p:cNvSpPr>
            <a:spLocks noGrp="1"/>
          </p:cNvSpPr>
          <p:nvPr>
            <p:ph type="title"/>
          </p:nvPr>
        </p:nvSpPr>
        <p:spPr/>
        <p:txBody>
          <a:bodyPr/>
          <a:lstStyle/>
          <a:p>
            <a:r>
              <a:rPr lang="en-US" altLang="zh-CN" smtClean="0"/>
              <a:t>Click to edit Master title style</a:t>
            </a:r>
            <a:endParaRPr lang="en-US" dirty="0"/>
          </a:p>
        </p:txBody>
      </p:sp>
      <p:sp>
        <p:nvSpPr>
          <p:cNvPr id="1048619"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0"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1" name="Date Placeholder 4"/>
          <p:cNvSpPr>
            <a:spLocks noGrp="1"/>
          </p:cNvSpPr>
          <p:nvPr>
            <p:ph type="dt" sz="half" idx="10"/>
          </p:nvPr>
        </p:nvSpPr>
        <p:spPr/>
        <p:txBody>
          <a:bodyPr/>
          <a:lstStyle/>
          <a:p>
            <a:fld id="{70BC1078-46ED-40F9-8930-935BAD7C2B02}" type="datetimeFigureOut">
              <a:rPr lang="zh-CN" altLang="en-US" smtClean="0"/>
              <a:t>2020/4/26</a:t>
            </a:fld>
            <a:endParaRPr lang="zh-CN" altLang="en-US"/>
          </a:p>
        </p:txBody>
      </p:sp>
      <p:sp>
        <p:nvSpPr>
          <p:cNvPr id="1048622" name="Footer Placeholder 5"/>
          <p:cNvSpPr>
            <a:spLocks noGrp="1"/>
          </p:cNvSpPr>
          <p:nvPr>
            <p:ph type="ftr" sz="quarter" idx="11"/>
          </p:nvPr>
        </p:nvSpPr>
        <p:spPr/>
        <p:txBody>
          <a:bodyPr/>
          <a:lstStyle/>
          <a:p>
            <a:endParaRPr lang="zh-CN" altLang="en-US"/>
          </a:p>
        </p:txBody>
      </p:sp>
      <p:sp>
        <p:nvSpPr>
          <p:cNvPr id="1048623"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4"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25"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26"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7"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28"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9" name="Date Placeholder 6"/>
          <p:cNvSpPr>
            <a:spLocks noGrp="1"/>
          </p:cNvSpPr>
          <p:nvPr>
            <p:ph type="dt" sz="half" idx="10"/>
          </p:nvPr>
        </p:nvSpPr>
        <p:spPr/>
        <p:txBody>
          <a:bodyPr/>
          <a:lstStyle/>
          <a:p>
            <a:fld id="{70BC1078-46ED-40F9-8930-935BAD7C2B02}" type="datetimeFigureOut">
              <a:rPr lang="zh-CN" altLang="en-US" smtClean="0"/>
              <a:t>2020/4/26</a:t>
            </a:fld>
            <a:endParaRPr lang="zh-CN" altLang="en-US"/>
          </a:p>
        </p:txBody>
      </p:sp>
      <p:sp>
        <p:nvSpPr>
          <p:cNvPr id="1048630" name="Footer Placeholder 7"/>
          <p:cNvSpPr>
            <a:spLocks noGrp="1"/>
          </p:cNvSpPr>
          <p:nvPr>
            <p:ph type="ftr" sz="quarter" idx="11"/>
          </p:nvPr>
        </p:nvSpPr>
        <p:spPr/>
        <p:txBody>
          <a:bodyPr/>
          <a:lstStyle/>
          <a:p>
            <a:endParaRPr lang="zh-CN" altLang="en-US"/>
          </a:p>
        </p:txBody>
      </p:sp>
      <p:sp>
        <p:nvSpPr>
          <p:cNvPr id="1048631" name="Slide Number Placeholder 8"/>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altLang="zh-CN" smtClean="0"/>
              <a:t>Click to edit Master title style</a:t>
            </a:r>
            <a:endParaRPr lang="en-US" dirty="0"/>
          </a:p>
        </p:txBody>
      </p:sp>
      <p:sp>
        <p:nvSpPr>
          <p:cNvPr id="1048589" name="Date Placeholder 2"/>
          <p:cNvSpPr>
            <a:spLocks noGrp="1"/>
          </p:cNvSpPr>
          <p:nvPr>
            <p:ph type="dt" sz="half" idx="10"/>
          </p:nvPr>
        </p:nvSpPr>
        <p:spPr/>
        <p:txBody>
          <a:bodyPr/>
          <a:lstStyle/>
          <a:p>
            <a:fld id="{70BC1078-46ED-40F9-8930-935BAD7C2B02}" type="datetimeFigureOut">
              <a:rPr lang="zh-CN" altLang="en-US" smtClean="0"/>
              <a:t>2020/4/26</a:t>
            </a:fld>
            <a:endParaRPr lang="zh-CN" altLang="en-US"/>
          </a:p>
        </p:txBody>
      </p:sp>
      <p:sp>
        <p:nvSpPr>
          <p:cNvPr id="1048590" name="Footer Placeholder 3"/>
          <p:cNvSpPr>
            <a:spLocks noGrp="1"/>
          </p:cNvSpPr>
          <p:nvPr>
            <p:ph type="ftr" sz="quarter" idx="11"/>
          </p:nvPr>
        </p:nvSpPr>
        <p:spPr/>
        <p:txBody>
          <a:bodyPr/>
          <a:lstStyle/>
          <a:p>
            <a:endParaRPr lang="zh-CN" altLang="en-US"/>
          </a:p>
        </p:txBody>
      </p:sp>
      <p:sp>
        <p:nvSpPr>
          <p:cNvPr id="1048591" name="Slide Number Placeholder 4"/>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2" name="Date Placeholder 1"/>
          <p:cNvSpPr>
            <a:spLocks noGrp="1"/>
          </p:cNvSpPr>
          <p:nvPr>
            <p:ph type="dt" sz="half" idx="10"/>
          </p:nvPr>
        </p:nvSpPr>
        <p:spPr/>
        <p:txBody>
          <a:bodyPr/>
          <a:lstStyle/>
          <a:p>
            <a:fld id="{70BC1078-46ED-40F9-8930-935BAD7C2B02}" type="datetimeFigureOut">
              <a:rPr lang="zh-CN" altLang="en-US" smtClean="0"/>
              <a:t>2020/4/26</a:t>
            </a:fld>
            <a:endParaRPr lang="zh-CN" altLang="en-US"/>
          </a:p>
        </p:txBody>
      </p:sp>
      <p:sp>
        <p:nvSpPr>
          <p:cNvPr id="1048633" name="Footer Placeholder 2"/>
          <p:cNvSpPr>
            <a:spLocks noGrp="1"/>
          </p:cNvSpPr>
          <p:nvPr>
            <p:ph type="ftr" sz="quarter" idx="11"/>
          </p:nvPr>
        </p:nvSpPr>
        <p:spPr/>
        <p:txBody>
          <a:bodyPr/>
          <a:lstStyle/>
          <a:p>
            <a:endParaRPr lang="zh-CN" altLang="en-US"/>
          </a:p>
        </p:txBody>
      </p:sp>
      <p:sp>
        <p:nvSpPr>
          <p:cNvPr id="1048634" name="Slide Number Placeholder 3"/>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5"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3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7"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38" name="Date Placeholder 4"/>
          <p:cNvSpPr>
            <a:spLocks noGrp="1"/>
          </p:cNvSpPr>
          <p:nvPr>
            <p:ph type="dt" sz="half" idx="10"/>
          </p:nvPr>
        </p:nvSpPr>
        <p:spPr/>
        <p:txBody>
          <a:bodyPr/>
          <a:lstStyle/>
          <a:p>
            <a:fld id="{70BC1078-46ED-40F9-8930-935BAD7C2B02}" type="datetimeFigureOut">
              <a:rPr lang="zh-CN" altLang="en-US" smtClean="0"/>
              <a:t>2020/4/26</a:t>
            </a:fld>
            <a:endParaRPr lang="zh-CN" altLang="en-US"/>
          </a:p>
        </p:txBody>
      </p:sp>
      <p:sp>
        <p:nvSpPr>
          <p:cNvPr id="1048639" name="Footer Placeholder 5"/>
          <p:cNvSpPr>
            <a:spLocks noGrp="1"/>
          </p:cNvSpPr>
          <p:nvPr>
            <p:ph type="ftr" sz="quarter" idx="11"/>
          </p:nvPr>
        </p:nvSpPr>
        <p:spPr/>
        <p:txBody>
          <a:bodyPr/>
          <a:lstStyle/>
          <a:p>
            <a:endParaRPr lang="zh-CN" altLang="en-US"/>
          </a:p>
        </p:txBody>
      </p:sp>
      <p:sp>
        <p:nvSpPr>
          <p:cNvPr id="1048640"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2"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0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0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05" name="Date Placeholder 4"/>
          <p:cNvSpPr>
            <a:spLocks noGrp="1"/>
          </p:cNvSpPr>
          <p:nvPr>
            <p:ph type="dt" sz="half" idx="10"/>
          </p:nvPr>
        </p:nvSpPr>
        <p:spPr/>
        <p:txBody>
          <a:bodyPr/>
          <a:lstStyle/>
          <a:p>
            <a:fld id="{70BC1078-46ED-40F9-8930-935BAD7C2B02}" type="datetimeFigureOut">
              <a:rPr lang="zh-CN" altLang="en-US" smtClean="0"/>
              <a:t>2020/4/26</a:t>
            </a:fld>
            <a:endParaRPr lang="zh-CN" altLang="en-US"/>
          </a:p>
        </p:txBody>
      </p:sp>
      <p:sp>
        <p:nvSpPr>
          <p:cNvPr id="1048606" name="Footer Placeholder 5"/>
          <p:cNvSpPr>
            <a:spLocks noGrp="1"/>
          </p:cNvSpPr>
          <p:nvPr>
            <p:ph type="ftr" sz="quarter" idx="11"/>
          </p:nvPr>
        </p:nvSpPr>
        <p:spPr/>
        <p:txBody>
          <a:bodyPr/>
          <a:lstStyle/>
          <a:p>
            <a:endParaRPr lang="zh-CN" altLang="en-US"/>
          </a:p>
        </p:txBody>
      </p:sp>
      <p:sp>
        <p:nvSpPr>
          <p:cNvPr id="104860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t>2020/4/26</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ctrTitle"/>
          </p:nvPr>
        </p:nvSpPr>
        <p:spPr>
          <a:xfrm>
            <a:off x="685799" y="-617795"/>
            <a:ext cx="7772400" cy="2387600"/>
          </a:xfrm>
        </p:spPr>
        <p:txBody>
          <a:bodyPr/>
          <a:lstStyle/>
          <a:p>
            <a:r>
              <a:rPr lang="en-US" altLang="zh-CN" sz="3200" b="1">
                <a:solidFill>
                  <a:srgbClr val="0000FF"/>
                </a:solidFill>
              </a:rPr>
              <a:t>PPT -13(April) </a:t>
            </a:r>
            <a:br>
              <a:rPr lang="en-US" altLang="zh-CN" sz="3200" b="1">
                <a:solidFill>
                  <a:srgbClr val="0000FF"/>
                </a:solidFill>
              </a:rPr>
            </a:br>
            <a:r>
              <a:rPr lang="en-US" altLang="zh-CN" sz="5400" b="1">
                <a:solidFill>
                  <a:srgbClr val="800000"/>
                </a:solidFill>
              </a:rPr>
              <a:t>पूर्णियाँ काॅलेज, पूर्णियाँ</a:t>
            </a:r>
            <a:endParaRPr lang="en-US" altLang="zh-CN"/>
          </a:p>
        </p:txBody>
      </p:sp>
      <p:sp>
        <p:nvSpPr>
          <p:cNvPr id="1048587" name="Subtitle 2"/>
          <p:cNvSpPr>
            <a:spLocks noGrp="1"/>
          </p:cNvSpPr>
          <p:nvPr>
            <p:ph type="subTitle" idx="1"/>
          </p:nvPr>
        </p:nvSpPr>
        <p:spPr>
          <a:xfrm>
            <a:off x="1143000" y="1773237"/>
            <a:ext cx="6858000" cy="1655762"/>
          </a:xfrm>
        </p:spPr>
        <p:txBody>
          <a:bodyPr>
            <a:noAutofit/>
          </a:bodyPr>
          <a:lstStyle/>
          <a:p>
            <a:r>
              <a:rPr lang="en-US" altLang="zh-CN" sz="3200" b="1">
                <a:solidFill>
                  <a:srgbClr val="9933FF"/>
                </a:solidFill>
              </a:rPr>
              <a:t>हिन्दी विभाग</a:t>
            </a:r>
            <a:endParaRPr lang="en-US" altLang="zh-CN" sz="3200"/>
          </a:p>
          <a:p>
            <a:r>
              <a:rPr lang="en-US" altLang="zh-CN" sz="3200" b="1">
                <a:solidFill>
                  <a:srgbClr val="0070C0"/>
                </a:solidFill>
              </a:rPr>
              <a:t>UG</a:t>
            </a:r>
            <a:endParaRPr lang="en-US" altLang="zh-CN" sz="3200"/>
          </a:p>
          <a:p>
            <a:r>
              <a:rPr lang="en-US" altLang="zh-CN" sz="3200" b="1">
                <a:solidFill>
                  <a:srgbClr val="000000"/>
                </a:solidFill>
              </a:rPr>
              <a:t>Hindi(Honours) </a:t>
            </a:r>
            <a:endParaRPr lang="en-US" altLang="zh-CN" sz="3200"/>
          </a:p>
          <a:p>
            <a:r>
              <a:rPr lang="en-US" altLang="zh-CN" sz="3200" b="1">
                <a:solidFill>
                  <a:srgbClr val="000000"/>
                </a:solidFill>
              </a:rPr>
              <a:t>Part - ll</a:t>
            </a:r>
            <a:endParaRPr lang="en-US" altLang="zh-CN" sz="3200"/>
          </a:p>
          <a:p>
            <a:r>
              <a:rPr lang="en-US" altLang="zh-CN" sz="3200" b="1">
                <a:solidFill>
                  <a:srgbClr val="000000"/>
                </a:solidFill>
              </a:rPr>
              <a:t>Paper - 4</a:t>
            </a:r>
            <a:endParaRPr lang="en-US" altLang="zh-CN" sz="3200"/>
          </a:p>
          <a:p>
            <a:r>
              <a:rPr lang="en-US" altLang="zh-CN" sz="3200" b="1">
                <a:solidFill>
                  <a:srgbClr val="FF0000"/>
                </a:solidFill>
              </a:rPr>
              <a:t>("मानस का हंस " उपन्यास का मूल्यांकन, भाग-2)</a:t>
            </a:r>
            <a:endParaRPr lang="en-US" altLang="zh-CN" sz="3200"/>
          </a:p>
          <a:p>
            <a:r>
              <a:rPr lang="en-US" altLang="zh-CN" sz="3200" b="1">
                <a:solidFill>
                  <a:srgbClr val="008000"/>
                </a:solidFill>
              </a:rPr>
              <a:t>ज्ञानदीप गौतम</a:t>
            </a:r>
            <a:r>
              <a:rPr lang="en-US" altLang="zh-CN" sz="3200" b="1">
                <a:solidFill>
                  <a:srgbClr val="FF0000"/>
                </a:solidFill>
              </a:rPr>
              <a:t> </a:t>
            </a:r>
            <a:endParaRPr lang="en-US" altLang="zh-CN" sz="3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Content Placeholder 1048647"/>
          <p:cNvSpPr>
            <a:spLocks noGrp="1"/>
          </p:cNvSpPr>
          <p:nvPr>
            <p:ph idx="1"/>
          </p:nvPr>
        </p:nvSpPr>
        <p:spPr>
          <a:xfrm>
            <a:off x="628650" y="1253331"/>
            <a:ext cx="7886700" cy="4351338"/>
          </a:xfrm>
        </p:spPr>
        <p:txBody>
          <a:bodyPr>
            <a:noAutofit/>
          </a:bodyPr>
          <a:lstStyle/>
          <a:p>
            <a:pPr marL="0" indent="0">
              <a:buNone/>
            </a:pPr>
            <a:r>
              <a:rPr lang="en-US" sz="4100" b="1">
                <a:solidFill>
                  <a:srgbClr val="0000FF"/>
                </a:solidFill>
              </a:rPr>
              <a:t>कथावस्तु-विन्यास की दृष्टि से नागर जी का "मानस का हंस" उपन्यास सुगठित, सुगुम्फित, रोचक, विचारपूर्ण तथा जीवन के निकट है-इसमें एकात्मकता तथा विविधता दोनों ही प्रकार की कथावस्तु दर्शित है | इस उपन्यास में कथा-विस्तार व्यापक है फिर भी कथावस्तु में एकात्मकता बनी रहती है | </a:t>
            </a:r>
            <a:endParaRPr lang="en-US" sz="41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Content Placeholder 1048649"/>
          <p:cNvSpPr>
            <a:spLocks noGrp="1"/>
          </p:cNvSpPr>
          <p:nvPr>
            <p:ph idx="1"/>
          </p:nvPr>
        </p:nvSpPr>
        <p:spPr>
          <a:xfrm>
            <a:off x="628650" y="1253331"/>
            <a:ext cx="7886700" cy="4351338"/>
          </a:xfrm>
        </p:spPr>
        <p:txBody>
          <a:bodyPr>
            <a:noAutofit/>
          </a:bodyPr>
          <a:lstStyle/>
          <a:p>
            <a:pPr marL="0" indent="0">
              <a:buNone/>
            </a:pPr>
            <a:r>
              <a:rPr lang="en-US" sz="3700" b="1"/>
              <a:t>विविध कथा प्रसंगों के माध्यम से तुलसीदास की वेदनापूरित कथा को गति दी गयी है | मानस का हंस उपन्यास की निम्न विशेषताएँ हैं -</a:t>
            </a:r>
            <a:endParaRPr lang="en-US" sz="3700"/>
          </a:p>
          <a:p>
            <a:pPr marL="0" indent="0">
              <a:buNone/>
            </a:pPr>
            <a:r>
              <a:rPr lang="en-US" sz="3700" b="1">
                <a:solidFill>
                  <a:srgbClr val="008000"/>
                </a:solidFill>
              </a:rPr>
              <a:t>मौलिकता :-</a:t>
            </a:r>
            <a:r>
              <a:rPr lang="en-US" sz="3700" b="1">
                <a:solidFill>
                  <a:srgbClr val="000000"/>
                </a:solidFill>
              </a:rPr>
              <a:t>उपन्यास की कथावस्तु के सर्वप्रथम गुण के रूप में मौलिकता को परिगणित किया जाता है | मौलिकता से तात्पर्य यह है कि वह जीवन की गहन तथा गूढ़तम मूलभूत अनुभूतियों का नियोजन करें |</a:t>
            </a:r>
            <a:endParaRPr lang="en-US" sz="37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Content Placeholder 1048651"/>
          <p:cNvSpPr>
            <a:spLocks noGrp="1"/>
          </p:cNvSpPr>
          <p:nvPr>
            <p:ph idx="1"/>
          </p:nvPr>
        </p:nvSpPr>
        <p:spPr>
          <a:xfrm>
            <a:off x="628649" y="1022825"/>
            <a:ext cx="7886700" cy="4351338"/>
          </a:xfrm>
        </p:spPr>
        <p:txBody>
          <a:bodyPr/>
          <a:lstStyle/>
          <a:p>
            <a:pPr marL="0" indent="0">
              <a:buNone/>
            </a:pPr>
            <a:r>
              <a:rPr lang="en-US" sz="3900" b="1">
                <a:solidFill>
                  <a:srgbClr val="993300"/>
                </a:solidFill>
              </a:rPr>
              <a:t>मौलिकता का तात्पर्य कल्पना प्रधान कहानी से कदापि नहीं है | यद्यपि कहानी काल्पनिक ही होती है, या ऐतिहासिक और जीवनपरक होते हुए भी घटनाएँ काल्पनिकता के माध्यम से ही संयोजित होती है, किन्तु उसका धरातल यथार्थवादी होता है | इसलिए यथार्थ के धरातल पर आवृत कहानी कल्पना के विशेष रंग में रंगी जाने पर मौलिक कहलायेगी |</a:t>
            </a:r>
            <a:endParaRPr lang="en-US" sz="3900">
              <a:solidFill>
                <a:srgbClr val="9933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Content Placeholder 1048653"/>
          <p:cNvSpPr>
            <a:spLocks noGrp="1"/>
          </p:cNvSpPr>
          <p:nvPr>
            <p:ph idx="1"/>
          </p:nvPr>
        </p:nvSpPr>
        <p:spPr>
          <a:xfrm>
            <a:off x="628649" y="1094620"/>
            <a:ext cx="7886700" cy="4351338"/>
          </a:xfrm>
        </p:spPr>
        <p:txBody>
          <a:bodyPr>
            <a:noAutofit/>
          </a:bodyPr>
          <a:lstStyle/>
          <a:p>
            <a:pPr marL="0" indent="0">
              <a:buNone/>
            </a:pPr>
            <a:r>
              <a:rPr lang="en-US" sz="3800" b="1">
                <a:solidFill>
                  <a:srgbClr val="0070C0"/>
                </a:solidFill>
              </a:rPr>
              <a:t>मानस का हंस उपन्यास में जिस प्रकार घटनाओं का संयोजन किया गया है, उससे उसकी मौलिकता स्पष्ट है | न केवल कथानक में अपितु वर्णन परिपाटी में भी पर्याप्त मौलिकता है | तुलसीदास की जीवनी की विवादास्पद घटनाओं एवं भावनाओं को उभारने में तथा उनका सरल व स्वाभाविक चित्र प्रस्तुत करने में लेखक पूर्णत: सफल हुआ है |</a:t>
            </a:r>
            <a:endParaRPr lang="en-US" sz="3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Content Placeholder 1048655"/>
          <p:cNvSpPr>
            <a:spLocks noGrp="1"/>
          </p:cNvSpPr>
          <p:nvPr>
            <p:ph idx="1"/>
          </p:nvPr>
        </p:nvSpPr>
        <p:spPr>
          <a:xfrm>
            <a:off x="628649" y="1022825"/>
            <a:ext cx="7886700" cy="4351338"/>
          </a:xfrm>
        </p:spPr>
        <p:txBody>
          <a:bodyPr>
            <a:noAutofit/>
          </a:bodyPr>
          <a:lstStyle/>
          <a:p>
            <a:pPr marL="0" indent="0">
              <a:buNone/>
            </a:pPr>
            <a:r>
              <a:rPr lang="en-US" sz="4300" b="1">
                <a:solidFill>
                  <a:srgbClr val="002060"/>
                </a:solidFill>
              </a:rPr>
              <a:t>यह मौलिकता</a:t>
            </a:r>
            <a:r>
              <a:rPr lang="en-US" sz="4300" b="1">
                <a:solidFill>
                  <a:srgbClr val="FF0000"/>
                </a:solidFill>
              </a:rPr>
              <a:t> मोहिनी बाई</a:t>
            </a:r>
            <a:r>
              <a:rPr lang="en-US" sz="4300" b="1">
                <a:solidFill>
                  <a:srgbClr val="002060"/>
                </a:solidFill>
              </a:rPr>
              <a:t> के प्रसंग में तो और भी महत्वपूर्ण हो उठी है, मोहिनी बाई  नाम की किसी वेश्या से ऐतिहासिक दृष्टि से, तुलसीदास का कभी कोई सम्पर्क नहीं रहा | लेखक स्वयं भी इस तथ्य को स्वीकारता है किन्तु उसकी दृष्टि में बिना प्रेम की पीर समझे कोई कवि विरह-भरे उच्छवास भी नहीं छोड़ सकता और</a:t>
            </a:r>
            <a:endParaRPr lang="en-US" sz="43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8" name="Content Placeholder 1048657"/>
          <p:cNvSpPr>
            <a:spLocks noGrp="1"/>
          </p:cNvSpPr>
          <p:nvPr>
            <p:ph idx="1"/>
          </p:nvPr>
        </p:nvSpPr>
        <p:spPr>
          <a:xfrm>
            <a:off x="628650" y="951030"/>
            <a:ext cx="7886700" cy="4351338"/>
          </a:xfrm>
        </p:spPr>
        <p:txBody>
          <a:bodyPr>
            <a:noAutofit/>
          </a:bodyPr>
          <a:lstStyle/>
          <a:p>
            <a:pPr marL="0" indent="0">
              <a:buNone/>
            </a:pPr>
            <a:r>
              <a:rPr lang="en-US" sz="4700" b="1">
                <a:solidFill>
                  <a:srgbClr val="000080"/>
                </a:solidFill>
              </a:rPr>
              <a:t>इसीलिए उसने तुलसीदास के चरित्र से तालमेल बिठाने और कविता को यथार्थ जीवन से जोड़ने के क्रम में मोहिनी बाई जैसी नितान्त कल्पित पात्र के प्रसंग को मूल कथा का अविभाज्य अंग बनाकर प्रस्तुत किया गया है |</a:t>
            </a:r>
            <a:endParaRPr lang="en-US" sz="470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358</Words>
  <Application>Microsoft Office PowerPoint</Application>
  <PresentationFormat>On-screen Show (4:3)</PresentationFormat>
  <Paragraphs>15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PPT -13(April)  पूर्णियाँ काॅलेज, पूर्णियाँ</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-13(April)  पूर्णियाँ काॅलेज, पूर्णियाँ</dc:title>
  <dc:creator>Redmi Y3</dc:creator>
  <cp:lastModifiedBy>User</cp:lastModifiedBy>
  <cp:revision>1</cp:revision>
  <dcterms:created xsi:type="dcterms:W3CDTF">2015-05-11T22:30:45Z</dcterms:created>
  <dcterms:modified xsi:type="dcterms:W3CDTF">2020-04-26T06:18:45Z</dcterms:modified>
</cp:coreProperties>
</file>